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57" r:id="rId4"/>
    <p:sldId id="258"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4/22/2022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8721" y="444137"/>
            <a:ext cx="8268788" cy="2246811"/>
          </a:xfrm>
        </p:spPr>
        <p:txBody>
          <a:bodyPr>
            <a:normAutofit/>
          </a:bodyPr>
          <a:lstStyle/>
          <a:p>
            <a:pPr algn="ctr"/>
            <a:r>
              <a:rPr lang="ru-RU" sz="6600" dirty="0" smtClean="0">
                <a:solidFill>
                  <a:schemeClr val="tx1"/>
                </a:solidFill>
                <a:latin typeface="AnastasiaScriptC" panose="00000500000000000000" pitchFamily="50" charset="0"/>
              </a:rPr>
              <a:t>«Семейные ценности: </a:t>
            </a:r>
            <a:br>
              <a:rPr lang="ru-RU" sz="6600" dirty="0" smtClean="0">
                <a:solidFill>
                  <a:schemeClr val="tx1"/>
                </a:solidFill>
                <a:latin typeface="AnastasiaScriptC" panose="00000500000000000000" pitchFamily="50" charset="0"/>
              </a:rPr>
            </a:br>
            <a:r>
              <a:rPr lang="ru-RU" sz="6600" dirty="0" smtClean="0">
                <a:solidFill>
                  <a:schemeClr val="tx1"/>
                </a:solidFill>
                <a:latin typeface="AnastasiaScriptC" panose="00000500000000000000" pitchFamily="50" charset="0"/>
              </a:rPr>
              <a:t>отношения и традиции»</a:t>
            </a:r>
            <a:endParaRPr lang="ru-RU" sz="6600" dirty="0">
              <a:solidFill>
                <a:schemeClr val="tx1"/>
              </a:solidFill>
              <a:latin typeface="AnastasiaScriptC" panose="00000500000000000000" pitchFamily="50" charset="0"/>
            </a:endParaRPr>
          </a:p>
        </p:txBody>
      </p:sp>
      <p:sp>
        <p:nvSpPr>
          <p:cNvPr id="3" name="Подзаголовок 2"/>
          <p:cNvSpPr>
            <a:spLocks noGrp="1"/>
          </p:cNvSpPr>
          <p:nvPr>
            <p:ph type="subTitle" idx="1"/>
          </p:nvPr>
        </p:nvSpPr>
        <p:spPr/>
        <p:txBody>
          <a:bodyPr/>
          <a:lstStyle/>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3115" y="2690948"/>
            <a:ext cx="5767251" cy="3844834"/>
          </a:xfrm>
          <a:prstGeom prst="rect">
            <a:avLst/>
          </a:prstGeom>
          <a:ln>
            <a:solidFill>
              <a:srgbClr val="002060"/>
            </a:solidFill>
          </a:ln>
        </p:spPr>
      </p:pic>
    </p:spTree>
    <p:extLst>
      <p:ext uri="{BB962C8B-B14F-4D97-AF65-F5344CB8AC3E}">
        <p14:creationId xmlns:p14="http://schemas.microsoft.com/office/powerpoint/2010/main" val="2569449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8911687" cy="825867"/>
          </a:xfrm>
        </p:spPr>
        <p:txBody>
          <a:bodyPr/>
          <a:lstStyle/>
          <a:p>
            <a:r>
              <a:rPr lang="ru-RU" dirty="0"/>
              <a:t>Краткое </a:t>
            </a:r>
            <a:r>
              <a:rPr lang="ru-RU" dirty="0" smtClean="0"/>
              <a:t>описание</a:t>
            </a:r>
            <a:endParaRPr lang="ru-RU" dirty="0"/>
          </a:p>
        </p:txBody>
      </p:sp>
      <p:sp>
        <p:nvSpPr>
          <p:cNvPr id="3" name="Объект 2"/>
          <p:cNvSpPr>
            <a:spLocks noGrp="1"/>
          </p:cNvSpPr>
          <p:nvPr>
            <p:ph idx="1"/>
          </p:nvPr>
        </p:nvSpPr>
        <p:spPr>
          <a:xfrm>
            <a:off x="2589212" y="1449977"/>
            <a:ext cx="8915400" cy="4833257"/>
          </a:xfrm>
        </p:spPr>
        <p:txBody>
          <a:bodyPr>
            <a:normAutofit fontScale="70000" lnSpcReduction="20000"/>
          </a:bodyPr>
          <a:lstStyle/>
          <a:p>
            <a:pPr marL="0" indent="0">
              <a:buNone/>
            </a:pPr>
            <a:r>
              <a:rPr lang="ru-RU" dirty="0" smtClean="0"/>
              <a:t>Проект </a:t>
            </a:r>
            <a:r>
              <a:rPr lang="ru-RU" dirty="0"/>
              <a:t>«Семейные ценности: </a:t>
            </a:r>
            <a:r>
              <a:rPr lang="ru-RU" dirty="0" smtClean="0"/>
              <a:t>отношения и </a:t>
            </a:r>
            <a:r>
              <a:rPr lang="ru-RU" dirty="0"/>
              <a:t>традиции» направлен на обучение и оказание помощи родителям, в том числе из социально уязвимых категорий населения, по установлению доброжелательного внутрисемейного климата, укреплению семейных традиций путём овладения новыми навыками родительских компетенций, повышению уровня социально-правовой информированности. В этих целях будут организованы лекционные занятия, мастер-классы, консультации психолога, медиатора, оказана юридическая и социальная помощь семьям с детьми, в том числе и многодетным семьям, оказавшимся в нестандартной жизненной ситуации. Для укрепления семейных традиций будут проведены культурно-массовые мероприятия: конкурс детских рисунков, фестиваль семейных талантов, посвященный Дню матери. Наш проект ориентирован на разные категории семей: многодетные, малообеспеченные. </a:t>
            </a:r>
          </a:p>
          <a:p>
            <a:pPr marL="0" indent="0">
              <a:buNone/>
            </a:pPr>
            <a:r>
              <a:rPr lang="ru-RU" dirty="0"/>
              <a:t>Лекции и тренинги по основам детской психологии и педагогике, семейным взаимоотношениям будут способствовать выработке терпимости, уважения, создания благоприятной атмосферы в семье. Встречи со знаковыми людьми направлены на укрепление духовных и нравственных устоев, сохранение связей поколений. В «Фестивале талантов» ко Дню матери, примут участие семьи с детьми Нижнегорского района. Мероприятия проекта проведут специалисты, имеющие опыт работы с семьями и детьми, в том числе педагоги, психологи, юристы, специалисты по социальной работе, общественные деятели, родители, имеющие многолетний опыт воспитания, отмеченные наградами, а также волонтёры. </a:t>
            </a:r>
          </a:p>
          <a:p>
            <a:pPr marL="0" indent="0">
              <a:buNone/>
            </a:pPr>
            <a:r>
              <a:rPr lang="ru-RU" dirty="0"/>
              <a:t>По результатам реализации проекта более 650 человек станут его участниками, в том числе 100 человек получат социально-правовые знания, овладеют новыми навыками и приемами детско-родительских отношений, которые смогут применять на практике. 100 человек пройдут психологическое консультирование, направленное на сохранение психического здоровья, станут пропагандистами семейных ценностей, создадут группы взаимной поддержки. Тем самым будет достигнута цель популяризации традиционной семьи, семейной заботы о детях, уважительного отношения в обществе к многодетным семьям, создания для них комфортных условий проживания и воспитания, и в конечном итоге укрепления института семьи и семейных ценностей.</a:t>
            </a:r>
          </a:p>
          <a:p>
            <a:endParaRPr lang="ru-RU" dirty="0"/>
          </a:p>
        </p:txBody>
      </p:sp>
    </p:spTree>
    <p:extLst>
      <p:ext uri="{BB962C8B-B14F-4D97-AF65-F5344CB8AC3E}">
        <p14:creationId xmlns:p14="http://schemas.microsoft.com/office/powerpoint/2010/main" val="2219054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Цель:</a:t>
            </a:r>
            <a:endParaRPr lang="ru-RU" dirty="0"/>
          </a:p>
        </p:txBody>
      </p:sp>
      <p:sp>
        <p:nvSpPr>
          <p:cNvPr id="3" name="Объект 2"/>
          <p:cNvSpPr>
            <a:spLocks noGrp="1"/>
          </p:cNvSpPr>
          <p:nvPr>
            <p:ph idx="1"/>
          </p:nvPr>
        </p:nvSpPr>
        <p:spPr/>
        <p:txBody>
          <a:bodyPr>
            <a:normAutofit/>
          </a:bodyPr>
          <a:lstStyle/>
          <a:p>
            <a:r>
              <a:rPr lang="ru-RU" sz="2000" dirty="0">
                <a:solidFill>
                  <a:schemeClr val="tx1"/>
                </a:solidFill>
              </a:rPr>
              <a:t>Укрепление института семьи и пропаганда семейных ценностей в родительской среде и обществе</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2678" y="3028405"/>
            <a:ext cx="5137388" cy="3424925"/>
          </a:xfrm>
          <a:prstGeom prst="rect">
            <a:avLst/>
          </a:prstGeom>
        </p:spPr>
      </p:pic>
    </p:spTree>
    <p:extLst>
      <p:ext uri="{BB962C8B-B14F-4D97-AF65-F5344CB8AC3E}">
        <p14:creationId xmlns:p14="http://schemas.microsoft.com/office/powerpoint/2010/main" val="1898820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Задачи:</a:t>
            </a:r>
            <a:endParaRPr lang="ru-RU" dirty="0"/>
          </a:p>
        </p:txBody>
      </p:sp>
      <p:sp>
        <p:nvSpPr>
          <p:cNvPr id="3" name="Объект 2"/>
          <p:cNvSpPr>
            <a:spLocks noGrp="1"/>
          </p:cNvSpPr>
          <p:nvPr>
            <p:ph idx="1"/>
          </p:nvPr>
        </p:nvSpPr>
        <p:spPr/>
        <p:txBody>
          <a:bodyPr/>
          <a:lstStyle/>
          <a:p>
            <a:r>
              <a:rPr lang="ru-RU" dirty="0">
                <a:solidFill>
                  <a:schemeClr val="tx1"/>
                </a:solidFill>
              </a:rPr>
              <a:t>Формирование общественного мнения у населения по вопросу актуальности укрепления семьи и семейных ценностей в современном обществе</a:t>
            </a:r>
          </a:p>
          <a:p>
            <a:r>
              <a:rPr lang="ru-RU" dirty="0">
                <a:solidFill>
                  <a:schemeClr val="tx1"/>
                </a:solidFill>
              </a:rPr>
              <a:t>Приобретение у родителей теоретических знаний и навыков от приглашенных специалистов через проведение лекций, тренингов, мастер-классов, индивидуальных занятий.</a:t>
            </a:r>
          </a:p>
          <a:p>
            <a:r>
              <a:rPr lang="ru-RU" dirty="0">
                <a:solidFill>
                  <a:schemeClr val="tx1"/>
                </a:solidFill>
              </a:rPr>
              <a:t>Через консультации с психологами научить психологической совместимости супругов, снижению семейных конфликтов и гармонизации детско-родительских отношений</a:t>
            </a:r>
          </a:p>
          <a:p>
            <a:r>
              <a:rPr lang="ru-RU" dirty="0">
                <a:solidFill>
                  <a:schemeClr val="tx1"/>
                </a:solidFill>
              </a:rPr>
              <a:t>Укрепление духовных и нравственных устоев семейной жизни посредством проведения культурно-массовых мероприятий: фестивалей.</a:t>
            </a:r>
          </a:p>
          <a:p>
            <a:endParaRPr lang="ru-RU" dirty="0"/>
          </a:p>
        </p:txBody>
      </p:sp>
    </p:spTree>
    <p:extLst>
      <p:ext uri="{BB962C8B-B14F-4D97-AF65-F5344CB8AC3E}">
        <p14:creationId xmlns:p14="http://schemas.microsoft.com/office/powerpoint/2010/main" val="603227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76995" y="274320"/>
            <a:ext cx="9427617" cy="822960"/>
          </a:xfrm>
        </p:spPr>
        <p:txBody>
          <a:bodyPr/>
          <a:lstStyle/>
          <a:p>
            <a:r>
              <a:rPr lang="ru-RU" dirty="0"/>
              <a:t>Обоснование социальной значимости</a:t>
            </a:r>
          </a:p>
        </p:txBody>
      </p:sp>
      <p:sp>
        <p:nvSpPr>
          <p:cNvPr id="3" name="Объект 2"/>
          <p:cNvSpPr>
            <a:spLocks noGrp="1"/>
          </p:cNvSpPr>
          <p:nvPr>
            <p:ph idx="1"/>
          </p:nvPr>
        </p:nvSpPr>
        <p:spPr>
          <a:xfrm>
            <a:off x="2442754" y="1097280"/>
            <a:ext cx="9061858" cy="5460274"/>
          </a:xfrm>
        </p:spPr>
        <p:txBody>
          <a:bodyPr>
            <a:noAutofit/>
          </a:bodyPr>
          <a:lstStyle/>
          <a:p>
            <a:pPr marL="0" indent="0">
              <a:buNone/>
            </a:pPr>
            <a:r>
              <a:rPr lang="ru-RU" sz="1400" dirty="0">
                <a:solidFill>
                  <a:schemeClr val="tx1"/>
                </a:solidFill>
              </a:rPr>
              <a:t>Ежегодно фиксируется большое количество сообщений о семейном неблагополучии, семейных конфликтах. Дети продолжают нуждаться в государственной защите. К этому, в частности, приводит правовая неосведомлённость родителей о своих правах и обязанностях, а также о реализации прав детей и ответственности за них. Зачастую напряженная ситуация в семьях обуславливается неуравновешенным </a:t>
            </a:r>
            <a:r>
              <a:rPr lang="ru-RU" sz="1400" dirty="0" err="1">
                <a:solidFill>
                  <a:schemeClr val="tx1"/>
                </a:solidFill>
              </a:rPr>
              <a:t>психо</a:t>
            </a:r>
            <a:r>
              <a:rPr lang="ru-RU" sz="1400" dirty="0">
                <a:solidFill>
                  <a:schemeClr val="tx1"/>
                </a:solidFill>
              </a:rPr>
              <a:t>-эмоциональным состоянием родителей, вследствие экономических, бытовых трудностей, поиска работы, нестабильным здоровьем, не умением выйти из ситуации. В итоге, страдают и родители, и дети, семьи находятся на грани распада. Семья, являясь наилучшей средой для жизни человека, требует к себе уважительного, ценностного и бережного отношения всего общества. В первую очередь - это должны понять родители. В последние годы в России принят ряд стратегических документов, затрагивающих весь комплекс вопросов, связанных с функционированием и поддержкой института семьи. С 2018 года началось «Десятилетие детства», действует «Концепция государственной и семейной политики». Но для достижения поставленных целей и задач нужна консолидация усилий всех органов власти, общественных организаций, бизнеса и самих граждан. Мы должны поддержать родителей, встать на их сторону, дать им шанс увеличить свой родительский ресурс, что и произойдет на мероприятиях проекта, где родителям будут даны исчерпывающие ответы, в том числе правового характера по выходу из трудных ситуаций, формированию устойчивых грамотных родительских компетенций. Сегодня остро не хватает событий, общих дел, объединяющих семьи со схожими проблемами. Таким объединяющим мероприятием станет Фестиваль талантов, на котором будут продемонстрированы достижения и успехи детей и родителей. В конечном итоге участники будут иметь возможность по-настоящему сблизятся и стать одной большой семьей. Проект напрямую повлияет на гармонизацию семейных отношений, укрепит семейные ценности и традиции.</a:t>
            </a:r>
          </a:p>
        </p:txBody>
      </p:sp>
    </p:spTree>
    <p:extLst>
      <p:ext uri="{BB962C8B-B14F-4D97-AF65-F5344CB8AC3E}">
        <p14:creationId xmlns:p14="http://schemas.microsoft.com/office/powerpoint/2010/main" val="2539139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92925" y="624110"/>
            <a:ext cx="5088036" cy="1280890"/>
          </a:xfrm>
        </p:spPr>
        <p:txBody>
          <a:bodyPr/>
          <a:lstStyle/>
          <a:p>
            <a:r>
              <a:rPr lang="ru-RU" dirty="0"/>
              <a:t>География проекта</a:t>
            </a:r>
          </a:p>
        </p:txBody>
      </p:sp>
      <p:sp>
        <p:nvSpPr>
          <p:cNvPr id="3" name="Объект 2"/>
          <p:cNvSpPr>
            <a:spLocks noGrp="1"/>
          </p:cNvSpPr>
          <p:nvPr>
            <p:ph sz="half" idx="1"/>
          </p:nvPr>
        </p:nvSpPr>
        <p:spPr>
          <a:xfrm>
            <a:off x="2589212" y="2133600"/>
            <a:ext cx="4313864" cy="883920"/>
          </a:xfrm>
        </p:spPr>
        <p:txBody>
          <a:bodyPr/>
          <a:lstStyle/>
          <a:p>
            <a:r>
              <a:rPr lang="ru-RU" dirty="0">
                <a:solidFill>
                  <a:schemeClr val="tx1"/>
                </a:solidFill>
              </a:rPr>
              <a:t>Республика Крым, Нижнегорский район</a:t>
            </a:r>
          </a:p>
        </p:txBody>
      </p:sp>
      <p:sp>
        <p:nvSpPr>
          <p:cNvPr id="4" name="Объект 3"/>
          <p:cNvSpPr>
            <a:spLocks noGrp="1"/>
          </p:cNvSpPr>
          <p:nvPr>
            <p:ph sz="half" idx="2"/>
          </p:nvPr>
        </p:nvSpPr>
        <p:spPr>
          <a:xfrm>
            <a:off x="2749376" y="3840480"/>
            <a:ext cx="4313864" cy="2402998"/>
          </a:xfrm>
        </p:spPr>
        <p:txBody>
          <a:bodyPr/>
          <a:lstStyle/>
          <a:p>
            <a:pPr marL="0" indent="0">
              <a:buNone/>
            </a:pPr>
            <a:r>
              <a:rPr lang="ru-RU" sz="3600" dirty="0">
                <a:solidFill>
                  <a:schemeClr val="tx1"/>
                </a:solidFill>
              </a:rPr>
              <a:t>Целевая </a:t>
            </a:r>
            <a:r>
              <a:rPr lang="ru-RU" sz="3600" dirty="0" smtClean="0">
                <a:solidFill>
                  <a:schemeClr val="tx1"/>
                </a:solidFill>
              </a:rPr>
              <a:t>группа</a:t>
            </a:r>
          </a:p>
          <a:p>
            <a:r>
              <a:rPr lang="ru-RU" dirty="0" smtClean="0">
                <a:solidFill>
                  <a:schemeClr val="tx1"/>
                </a:solidFill>
              </a:rPr>
              <a:t>Семьям </a:t>
            </a:r>
            <a:r>
              <a:rPr lang="ru-RU" dirty="0">
                <a:solidFill>
                  <a:schemeClr val="tx1"/>
                </a:solidFill>
              </a:rPr>
              <a:t>с детьми, в том числе и многодетным семьям, оказавшимся в нестандартной жизненной ситуации.</a:t>
            </a:r>
          </a:p>
        </p:txBody>
      </p:sp>
    </p:spTree>
    <p:extLst>
      <p:ext uri="{BB962C8B-B14F-4D97-AF65-F5344CB8AC3E}">
        <p14:creationId xmlns:p14="http://schemas.microsoft.com/office/powerpoint/2010/main" val="3971958127"/>
      </p:ext>
    </p:extLst>
  </p:cSld>
  <p:clrMapOvr>
    <a:masterClrMapping/>
  </p:clrMapOvr>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32</TotalTime>
  <Words>728</Words>
  <Application>Microsoft Office PowerPoint</Application>
  <PresentationFormat>Широкоэкранный</PresentationFormat>
  <Paragraphs>18</Paragraphs>
  <Slides>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AnastasiaScriptC</vt:lpstr>
      <vt:lpstr>Arial</vt:lpstr>
      <vt:lpstr>Century Gothic</vt:lpstr>
      <vt:lpstr>Wingdings 3</vt:lpstr>
      <vt:lpstr>Легкий дым</vt:lpstr>
      <vt:lpstr>«Семейные ценности:  отношения и традиции»</vt:lpstr>
      <vt:lpstr>Краткое описание</vt:lpstr>
      <vt:lpstr>Цель:</vt:lpstr>
      <vt:lpstr>Задачи:</vt:lpstr>
      <vt:lpstr>Обоснование социальной значимости</vt:lpstr>
      <vt:lpstr>География проекта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«Семейные ценности:  отношения и традиции»</dc:title>
  <dc:creator>Admin</dc:creator>
  <cp:lastModifiedBy>Admin</cp:lastModifiedBy>
  <cp:revision>3</cp:revision>
  <dcterms:created xsi:type="dcterms:W3CDTF">2022-04-22T11:35:31Z</dcterms:created>
  <dcterms:modified xsi:type="dcterms:W3CDTF">2022-04-22T12:08:20Z</dcterms:modified>
</cp:coreProperties>
</file>